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oto Sans ExtraBold"/>
      <p:bold r:id="rId37"/>
      <p:boldItalic r:id="rId38"/>
    </p:embeddedFont>
    <p:embeddedFont>
      <p:font typeface="Noto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jj10tHXvSunsniME8wVpd65WF7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-bold.fntdata"/><Relationship Id="rId20" Type="http://schemas.openxmlformats.org/officeDocument/2006/relationships/slide" Target="slides/slide15.xml"/><Relationship Id="rId42" Type="http://schemas.openxmlformats.org/officeDocument/2006/relationships/font" Target="fonts/NotoSans-boldItalic.fntdata"/><Relationship Id="rId41" Type="http://schemas.openxmlformats.org/officeDocument/2006/relationships/font" Target="fonts/Noto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otoSansExtraBold-bold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otoSans-regular.fntdata"/><Relationship Id="rId16" Type="http://schemas.openxmlformats.org/officeDocument/2006/relationships/slide" Target="slides/slide11.xml"/><Relationship Id="rId38" Type="http://schemas.openxmlformats.org/officeDocument/2006/relationships/font" Target="fonts/NotoSansExtra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\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ace8be1f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5ace8be1f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ace8be1f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5ace8be1f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ace8be1f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5ace8be1f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ace8be5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5ace8be5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bb7e7e7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5bb7e7e7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bb7e7e7e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5bb7e7e7e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bb7e7e7e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5bb7e7e7e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bb7e7e7e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5bb7e7e7e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ace8be5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5ace8be5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7b8f0f4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37b8f0f4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babdb3ef3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5babdb3e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bb7e7e7e2_2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5bb7e7e7e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bb7e7e7e2_2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5bb7e7e7e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5b52e62f7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5b52e62f7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bb7e7e7e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5bb7e7e7e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bc5e9a1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5bc5e9a1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bc5e9a19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5bc5e9a19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5248fd8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e5248fd8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5248fd89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e5248fd8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ace8be1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5ace8be1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ace8be1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5ace8be1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ace8be1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5ace8be1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ace8be1f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5ace8be1f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b52e62f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5b52e62f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ba34523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5ba34523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글씨체 : NotoSans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">
  <p:cSld name="본문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/>
          <p:nvPr/>
        </p:nvSpPr>
        <p:spPr>
          <a:xfrm>
            <a:off x="0" y="0"/>
            <a:ext cx="9144000" cy="553771"/>
          </a:xfrm>
          <a:prstGeom prst="rect">
            <a:avLst/>
          </a:prstGeom>
          <a:solidFill>
            <a:srgbClr val="0048D7"/>
          </a:solidFill>
          <a:ln>
            <a:noFill/>
          </a:ln>
          <a:effectLst>
            <a:outerShdw blurRad="50800" rotWithShape="0" algn="tl" dir="2700000" dist="38100">
              <a:srgbClr val="000000">
                <a:alpha val="27058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9"/>
          <p:cNvSpPr txBox="1"/>
          <p:nvPr>
            <p:ph type="title"/>
          </p:nvPr>
        </p:nvSpPr>
        <p:spPr>
          <a:xfrm>
            <a:off x="205740" y="129123"/>
            <a:ext cx="4149090" cy="34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9"/>
          <p:cNvSpPr txBox="1"/>
          <p:nvPr/>
        </p:nvSpPr>
        <p:spPr>
          <a:xfrm>
            <a:off x="5479104" y="186847"/>
            <a:ext cx="3574916" cy="230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[세션 제목을 슬라이드 마스터에서 입력해주세요]</a:t>
            </a:r>
            <a:endParaRPr b="0" i="0" sz="105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9"/>
          <p:cNvSpPr txBox="1"/>
          <p:nvPr/>
        </p:nvSpPr>
        <p:spPr>
          <a:xfrm>
            <a:off x="8478527" y="4862128"/>
            <a:ext cx="465750" cy="1961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ko" sz="8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0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6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57.png"/><Relationship Id="rId8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5" Type="http://schemas.openxmlformats.org/officeDocument/2006/relationships/image" Target="../media/image57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47.png"/><Relationship Id="rId8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7.png"/><Relationship Id="rId5" Type="http://schemas.openxmlformats.org/officeDocument/2006/relationships/image" Target="../media/image56.jpg"/><Relationship Id="rId6" Type="http://schemas.openxmlformats.org/officeDocument/2006/relationships/image" Target="../media/image58.jpg"/><Relationship Id="rId7" Type="http://schemas.openxmlformats.org/officeDocument/2006/relationships/image" Target="../media/image55.jpg"/><Relationship Id="rId8" Type="http://schemas.openxmlformats.org/officeDocument/2006/relationships/image" Target="../media/image62.jp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jpg"/><Relationship Id="rId10" Type="http://schemas.openxmlformats.org/officeDocument/2006/relationships/image" Target="../media/image57.png"/><Relationship Id="rId13" Type="http://schemas.openxmlformats.org/officeDocument/2006/relationships/image" Target="../media/image69.jpg"/><Relationship Id="rId1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3.jpg"/><Relationship Id="rId15" Type="http://schemas.openxmlformats.org/officeDocument/2006/relationships/image" Target="../media/image71.jpg"/><Relationship Id="rId14" Type="http://schemas.openxmlformats.org/officeDocument/2006/relationships/image" Target="../media/image73.jpg"/><Relationship Id="rId16" Type="http://schemas.openxmlformats.org/officeDocument/2006/relationships/image" Target="../media/image72.jpg"/><Relationship Id="rId5" Type="http://schemas.openxmlformats.org/officeDocument/2006/relationships/image" Target="../media/image66.jpg"/><Relationship Id="rId6" Type="http://schemas.openxmlformats.org/officeDocument/2006/relationships/image" Target="../media/image61.jpg"/><Relationship Id="rId7" Type="http://schemas.openxmlformats.org/officeDocument/2006/relationships/image" Target="../media/image64.jpg"/><Relationship Id="rId8" Type="http://schemas.openxmlformats.org/officeDocument/2006/relationships/image" Target="../media/image65.jp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jpg"/><Relationship Id="rId10" Type="http://schemas.openxmlformats.org/officeDocument/2006/relationships/image" Target="../media/image102.jpg"/><Relationship Id="rId13" Type="http://schemas.openxmlformats.org/officeDocument/2006/relationships/image" Target="../media/image85.jpg"/><Relationship Id="rId12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4.jpg"/><Relationship Id="rId15" Type="http://schemas.openxmlformats.org/officeDocument/2006/relationships/image" Target="../media/image78.jpg"/><Relationship Id="rId14" Type="http://schemas.openxmlformats.org/officeDocument/2006/relationships/image" Target="../media/image88.jpg"/><Relationship Id="rId17" Type="http://schemas.openxmlformats.org/officeDocument/2006/relationships/image" Target="../media/image83.jpg"/><Relationship Id="rId16" Type="http://schemas.openxmlformats.org/officeDocument/2006/relationships/image" Target="../media/image79.jpg"/><Relationship Id="rId5" Type="http://schemas.openxmlformats.org/officeDocument/2006/relationships/image" Target="../media/image57.png"/><Relationship Id="rId6" Type="http://schemas.openxmlformats.org/officeDocument/2006/relationships/image" Target="../media/image70.jpg"/><Relationship Id="rId18" Type="http://schemas.openxmlformats.org/officeDocument/2006/relationships/image" Target="../media/image91.jpg"/><Relationship Id="rId7" Type="http://schemas.openxmlformats.org/officeDocument/2006/relationships/image" Target="../media/image77.jpg"/><Relationship Id="rId8" Type="http://schemas.openxmlformats.org/officeDocument/2006/relationships/image" Target="../media/image74.jp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jpg"/><Relationship Id="rId10" Type="http://schemas.openxmlformats.org/officeDocument/2006/relationships/image" Target="../media/image86.jpg"/><Relationship Id="rId13" Type="http://schemas.openxmlformats.org/officeDocument/2006/relationships/image" Target="../media/image95.jpg"/><Relationship Id="rId12" Type="http://schemas.openxmlformats.org/officeDocument/2006/relationships/image" Target="../media/image9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0.jpg"/><Relationship Id="rId15" Type="http://schemas.openxmlformats.org/officeDocument/2006/relationships/image" Target="../media/image101.jpg"/><Relationship Id="rId14" Type="http://schemas.openxmlformats.org/officeDocument/2006/relationships/image" Target="../media/image96.jpg"/><Relationship Id="rId17" Type="http://schemas.openxmlformats.org/officeDocument/2006/relationships/image" Target="../media/image99.jpg"/><Relationship Id="rId16" Type="http://schemas.openxmlformats.org/officeDocument/2006/relationships/image" Target="../media/image92.jpg"/><Relationship Id="rId5" Type="http://schemas.openxmlformats.org/officeDocument/2006/relationships/image" Target="../media/image57.png"/><Relationship Id="rId6" Type="http://schemas.openxmlformats.org/officeDocument/2006/relationships/image" Target="../media/image87.jpg"/><Relationship Id="rId7" Type="http://schemas.openxmlformats.org/officeDocument/2006/relationships/image" Target="../media/image93.jpg"/><Relationship Id="rId8" Type="http://schemas.openxmlformats.org/officeDocument/2006/relationships/image" Target="../media/image8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/>
          <p:nvPr/>
        </p:nvSpPr>
        <p:spPr>
          <a:xfrm>
            <a:off x="-13750" y="0"/>
            <a:ext cx="8639100" cy="469500"/>
          </a:xfrm>
          <a:prstGeom prst="rect">
            <a:avLst/>
          </a:prstGeom>
          <a:solidFill>
            <a:srgbClr val="DBE3F3"/>
          </a:solidFill>
          <a:ln cap="flat" cmpd="sng" w="9525">
            <a:solidFill>
              <a:srgbClr val="DBE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1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99050" y="-12"/>
            <a:ext cx="1634600" cy="26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88175" y="1171500"/>
            <a:ext cx="2289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</a:t>
            </a:r>
            <a:r>
              <a:rPr b="1" i="0" lang="ko" sz="2900" u="none" cap="none" strike="noStrike">
                <a:solidFill>
                  <a:srgbClr val="0048D7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i="0" lang="ko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endParaRPr b="1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1"/>
          <p:cNvCxnSpPr/>
          <p:nvPr/>
        </p:nvCxnSpPr>
        <p:spPr>
          <a:xfrm>
            <a:off x="653950" y="2315650"/>
            <a:ext cx="1800" cy="84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"/>
          <p:cNvSpPr txBox="1"/>
          <p:nvPr/>
        </p:nvSpPr>
        <p:spPr>
          <a:xfrm>
            <a:off x="1417750" y="1389300"/>
            <a:ext cx="145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2023</a:t>
            </a:r>
            <a:endParaRPr b="1" i="0" sz="15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599510" y="1035100"/>
            <a:ext cx="640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경희대학교 데이터 분석 동아리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751898" y="2211592"/>
            <a:ext cx="640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ko" sz="2700">
                <a:solidFill>
                  <a:srgbClr val="0048D7"/>
                </a:solidFill>
              </a:rPr>
              <a:t>H&amp;M 소비 데이터 기반 추천 시스템</a:t>
            </a:r>
            <a:endParaRPr b="1" i="0" sz="2700" u="none" cap="none" strike="noStrike">
              <a:solidFill>
                <a:srgbClr val="0048D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808146" y="3778717"/>
            <a:ext cx="640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434343"/>
                </a:solidFill>
              </a:rPr>
              <a:t>도유정 서지은 최보경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600" y="4372450"/>
            <a:ext cx="618550" cy="6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751896" y="2811592"/>
            <a:ext cx="640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434343"/>
                </a:solidFill>
              </a:rPr>
              <a:t>최종 컨퍼런스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ace8be1f1_0_29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g25ace8be1f1_0_29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g25ace8be1f1_0_29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5" name="Google Shape;205;g25ace8be1f1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5ace8be1f1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5ace8be1f1_0_29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DATA SET &amp; EDA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208" name="Google Shape;208;g25ace8be1f1_0_29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g25ace8be1f1_0_29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EDA </a:t>
            </a:r>
            <a:r>
              <a:rPr lang="ko" sz="1520"/>
              <a:t>  </a:t>
            </a:r>
            <a:r>
              <a:rPr lang="ko" sz="1520"/>
              <a:t>customers.csv</a:t>
            </a:r>
            <a:endParaRPr sz="820"/>
          </a:p>
        </p:txBody>
      </p:sp>
      <p:cxnSp>
        <p:nvCxnSpPr>
          <p:cNvPr id="210" name="Google Shape;210;g25ace8be1f1_0_29"/>
          <p:cNvCxnSpPr/>
          <p:nvPr/>
        </p:nvCxnSpPr>
        <p:spPr>
          <a:xfrm>
            <a:off x="576250" y="1911650"/>
            <a:ext cx="33720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g25ace8be1f1_0_29"/>
          <p:cNvSpPr txBox="1"/>
          <p:nvPr/>
        </p:nvSpPr>
        <p:spPr>
          <a:xfrm>
            <a:off x="576253" y="2012875"/>
            <a:ext cx="297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b="1" lang="ko" sz="1100">
                <a:solidFill>
                  <a:srgbClr val="434343"/>
                </a:solidFill>
              </a:rPr>
              <a:t>고객들의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패션 정보 접근 빈도</a:t>
            </a:r>
            <a:endParaRPr b="1" sz="1100">
              <a:solidFill>
                <a:srgbClr val="434343"/>
              </a:solidFill>
            </a:endParaRPr>
          </a:p>
        </p:txBody>
      </p:sp>
      <p:pic>
        <p:nvPicPr>
          <p:cNvPr id="212" name="Google Shape;212;g25ace8be1f1_0_29"/>
          <p:cNvPicPr preferRelativeResize="0"/>
          <p:nvPr/>
        </p:nvPicPr>
        <p:blipFill rotWithShape="1">
          <a:blip r:embed="rId5">
            <a:alphaModFix/>
          </a:blip>
          <a:srcRect b="0" l="0" r="7114" t="0"/>
          <a:stretch/>
        </p:blipFill>
        <p:spPr>
          <a:xfrm>
            <a:off x="4821663" y="1280750"/>
            <a:ext cx="3495100" cy="327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g25ace8be1f1_0_29"/>
          <p:cNvGrpSpPr/>
          <p:nvPr/>
        </p:nvGrpSpPr>
        <p:grpSpPr>
          <a:xfrm>
            <a:off x="676339" y="2858333"/>
            <a:ext cx="3197700" cy="1587900"/>
            <a:chOff x="494275" y="2845100"/>
            <a:chExt cx="3197700" cy="1587900"/>
          </a:xfrm>
        </p:grpSpPr>
        <p:sp>
          <p:nvSpPr>
            <p:cNvPr id="214" name="Google Shape;214;g25ace8be1f1_0_29"/>
            <p:cNvSpPr/>
            <p:nvPr/>
          </p:nvSpPr>
          <p:spPr>
            <a:xfrm>
              <a:off x="494275" y="2845100"/>
              <a:ext cx="3197700" cy="1587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" name="Google Shape;215;g25ace8be1f1_0_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359" y="2908067"/>
              <a:ext cx="3100575" cy="14743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6" name="Google Shape;216;g25ace8be1f1_0_29"/>
          <p:cNvCxnSpPr/>
          <p:nvPr/>
        </p:nvCxnSpPr>
        <p:spPr>
          <a:xfrm>
            <a:off x="4499225" y="833675"/>
            <a:ext cx="0" cy="3969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ace8be1f1_0_48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g25ace8be1f1_0_48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g25ace8be1f1_0_48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4" name="Google Shape;224;g25ace8be1f1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5ace8be1f1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5ace8be1f1_0_48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DATA SET &amp; EDA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227" name="Google Shape;227;g25ace8be1f1_0_48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g25ace8be1f1_0_48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EDA </a:t>
            </a:r>
            <a:r>
              <a:rPr lang="ko" sz="1520"/>
              <a:t>  customers.csv</a:t>
            </a:r>
            <a:endParaRPr sz="820"/>
          </a:p>
        </p:txBody>
      </p:sp>
      <p:cxnSp>
        <p:nvCxnSpPr>
          <p:cNvPr id="229" name="Google Shape;229;g25ace8be1f1_0_48"/>
          <p:cNvCxnSpPr/>
          <p:nvPr/>
        </p:nvCxnSpPr>
        <p:spPr>
          <a:xfrm>
            <a:off x="576250" y="1911650"/>
            <a:ext cx="2427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g25ace8be1f1_0_48"/>
          <p:cNvSpPr txBox="1"/>
          <p:nvPr/>
        </p:nvSpPr>
        <p:spPr>
          <a:xfrm>
            <a:off x="576249" y="2012875"/>
            <a:ext cx="42864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b="1" lang="ko" sz="1100">
                <a:solidFill>
                  <a:srgbClr val="434343"/>
                </a:solidFill>
              </a:rPr>
              <a:t>고객들의 나이</a:t>
            </a:r>
            <a:endParaRPr b="1"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20 ~ 30대의 경우 패션에 관심을 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많이 가질 나이이기 때문에 분포가 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많은 것으로 보임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40이 되기 전의 고객의 수가 줄어들다 50대에서 다시 고객 수가 늘어나는 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현상을 보임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231" name="Google Shape;231;g25ace8be1f1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400" y="1340050"/>
            <a:ext cx="4286300" cy="35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6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6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9" name="Google Shape;2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"/>
          <p:cNvSpPr txBox="1"/>
          <p:nvPr>
            <p:ph idx="4294967295" type="title"/>
          </p:nvPr>
        </p:nvSpPr>
        <p:spPr>
          <a:xfrm>
            <a:off x="343950" y="767350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242" name="Google Shape;242;p6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6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데이터 문제점</a:t>
            </a:r>
            <a:endParaRPr b="1" sz="820"/>
          </a:p>
        </p:txBody>
      </p:sp>
      <p:sp>
        <p:nvSpPr>
          <p:cNvPr id="244" name="Google Shape;244;p6"/>
          <p:cNvSpPr txBox="1"/>
          <p:nvPr/>
        </p:nvSpPr>
        <p:spPr>
          <a:xfrm>
            <a:off x="1105525" y="2598900"/>
            <a:ext cx="68553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b="1" lang="ko" sz="1100">
                <a:solidFill>
                  <a:srgbClr val="434343"/>
                </a:solidFill>
              </a:rPr>
              <a:t>방대한 양의 데이터</a:t>
            </a:r>
            <a:endParaRPr b="1" sz="11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a</a:t>
            </a:r>
            <a:r>
              <a:rPr lang="ko" sz="1100">
                <a:solidFill>
                  <a:srgbClr val="434343"/>
                </a:solidFill>
              </a:rPr>
              <a:t>rticle.csv의 데이터 양만 10만개가 넘음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	학습 시킬 때마다 다운되는 문제 발생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b="1" lang="ko" sz="1100">
                <a:solidFill>
                  <a:srgbClr val="434343"/>
                </a:solidFill>
              </a:rPr>
              <a:t>테스트 데이터의 부재</a:t>
            </a:r>
            <a:endParaRPr b="1"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추천의 정확도를 확인할 수 있는 테스트 데이터의 부재</a:t>
            </a:r>
            <a:endParaRPr sz="1100">
              <a:solidFill>
                <a:srgbClr val="434343"/>
              </a:solidFill>
            </a:endParaRPr>
          </a:p>
        </p:txBody>
      </p:sp>
      <p:cxnSp>
        <p:nvCxnSpPr>
          <p:cNvPr id="245" name="Google Shape;245;p6"/>
          <p:cNvCxnSpPr/>
          <p:nvPr/>
        </p:nvCxnSpPr>
        <p:spPr>
          <a:xfrm>
            <a:off x="576250" y="1911650"/>
            <a:ext cx="7384500" cy="9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ace8be1f1_0_68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g25ace8be1f1_0_68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g25ace8be1f1_0_68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g25ace8be1f1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5ace8be1f1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5ace8be1f1_0_68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256" name="Google Shape;256;g25ace8be1f1_0_68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g25ace8be1f1_0_68"/>
          <p:cNvSpPr txBox="1"/>
          <p:nvPr>
            <p:ph idx="4294967295" type="title"/>
          </p:nvPr>
        </p:nvSpPr>
        <p:spPr>
          <a:xfrm>
            <a:off x="341875" y="1504825"/>
            <a:ext cx="32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사용자기반 CF </a:t>
            </a:r>
            <a:r>
              <a:rPr lang="ko" sz="1520"/>
              <a:t>vs 아이템 기반 CF</a:t>
            </a:r>
            <a:endParaRPr sz="820"/>
          </a:p>
        </p:txBody>
      </p:sp>
      <p:cxnSp>
        <p:nvCxnSpPr>
          <p:cNvPr id="258" name="Google Shape;258;g25ace8be1f1_0_68"/>
          <p:cNvCxnSpPr/>
          <p:nvPr/>
        </p:nvCxnSpPr>
        <p:spPr>
          <a:xfrm>
            <a:off x="576250" y="1911650"/>
            <a:ext cx="2427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g25ace8be1f1_0_68"/>
          <p:cNvSpPr txBox="1"/>
          <p:nvPr/>
        </p:nvSpPr>
        <p:spPr>
          <a:xfrm>
            <a:off x="576249" y="2012875"/>
            <a:ext cx="44121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b="1" lang="ko" sz="1100">
                <a:solidFill>
                  <a:srgbClr val="434343"/>
                </a:solidFill>
              </a:rPr>
              <a:t>사용자 기반 CF</a:t>
            </a:r>
            <a:endParaRPr b="1"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취향이 비슷한 집단을 알아내고, 집단에 </a:t>
            </a:r>
            <a:endParaRPr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속한 사용자들이 공통적으로 좋게 </a:t>
            </a:r>
            <a:endParaRPr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평가한 아이템을 추천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ko" sz="1100">
                <a:solidFill>
                  <a:srgbClr val="434343"/>
                </a:solidFill>
              </a:rPr>
              <a:t>아이템 기반 CF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	사용자들의 평가 패턴을 바탕으로 아이템 </a:t>
            </a:r>
            <a:endParaRPr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간의 유사도를 계산해서 사용자의 특정 </a:t>
            </a:r>
            <a:endParaRPr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아이템에 대한 예측 평점을 계산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260" name="Google Shape;260;g25ace8be1f1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963" y="1638000"/>
            <a:ext cx="3473436" cy="28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ace8be5b9_0_1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g25ace8be5b9_0_1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g25ace8be5b9_0_1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g25ace8be5b9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5ace8be5b9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5ace8be5b9_0_1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271" name="Google Shape;271;g25ace8be5b9_0_1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g25ace8be5b9_0_1"/>
          <p:cNvSpPr txBox="1"/>
          <p:nvPr>
            <p:ph idx="4294967295" type="title"/>
          </p:nvPr>
        </p:nvSpPr>
        <p:spPr>
          <a:xfrm>
            <a:off x="341875" y="1504825"/>
            <a:ext cx="329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20"/>
              <a:t>사용자기반 CF</a:t>
            </a:r>
            <a:r>
              <a:rPr b="1" lang="ko" sz="1520"/>
              <a:t> </a:t>
            </a:r>
            <a:r>
              <a:rPr lang="ko" sz="1520"/>
              <a:t>vs </a:t>
            </a:r>
            <a:r>
              <a:rPr b="1" lang="ko" sz="1520"/>
              <a:t>아이템 기반 CF</a:t>
            </a:r>
            <a:endParaRPr b="1" sz="820"/>
          </a:p>
        </p:txBody>
      </p:sp>
      <p:cxnSp>
        <p:nvCxnSpPr>
          <p:cNvPr id="273" name="Google Shape;273;g25ace8be5b9_0_1"/>
          <p:cNvCxnSpPr/>
          <p:nvPr/>
        </p:nvCxnSpPr>
        <p:spPr>
          <a:xfrm>
            <a:off x="576250" y="1911650"/>
            <a:ext cx="2427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g25ace8be5b9_0_1"/>
          <p:cNvSpPr txBox="1"/>
          <p:nvPr/>
        </p:nvSpPr>
        <p:spPr>
          <a:xfrm>
            <a:off x="576249" y="2012875"/>
            <a:ext cx="4179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ko" sz="1100">
                <a:solidFill>
                  <a:srgbClr val="434343"/>
                </a:solidFill>
              </a:rPr>
              <a:t>사용자 기반 CF</a:t>
            </a:r>
            <a:endParaRPr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취향이 비슷한 집단을 알아내고, 집단에 </a:t>
            </a:r>
            <a:endParaRPr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속한 사용자들이 공통적으로 좋게 </a:t>
            </a:r>
            <a:endParaRPr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평가한 아이템을 추천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b="1" lang="ko" sz="1100">
                <a:solidFill>
                  <a:srgbClr val="434343"/>
                </a:solidFill>
              </a:rPr>
              <a:t>아이템 기반 CF</a:t>
            </a:r>
            <a:endParaRPr b="1" sz="11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	사용자들의 평가 패턴을 바탕으로 아이템 </a:t>
            </a:r>
            <a:endParaRPr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간의 유사도를 계산해서 사용자의 특정 </a:t>
            </a:r>
            <a:endParaRPr sz="1100">
              <a:solidFill>
                <a:srgbClr val="434343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아이템에 대한 예측 평점을 계산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275" name="Google Shape;275;g25ace8be5b9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425" y="1504825"/>
            <a:ext cx="3600376" cy="304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bb7e7e7e2_1_0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g25bb7e7e7e2_1_0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g25bb7e7e7e2_1_0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3" name="Google Shape;283;g25bb7e7e7e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5bb7e7e7e2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5bb7e7e7e2_1_0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286" name="Google Shape;286;g25bb7e7e7e2_1_0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7" name="Google Shape;287;g25bb7e7e7e2_1_0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사용자</a:t>
            </a:r>
            <a:r>
              <a:rPr b="1" lang="ko" sz="1520"/>
              <a:t> 기반 CF</a:t>
            </a:r>
            <a:endParaRPr b="1" sz="820"/>
          </a:p>
        </p:txBody>
      </p:sp>
      <p:cxnSp>
        <p:nvCxnSpPr>
          <p:cNvPr id="288" name="Google Shape;288;g25bb7e7e7e2_1_0"/>
          <p:cNvCxnSpPr/>
          <p:nvPr/>
        </p:nvCxnSpPr>
        <p:spPr>
          <a:xfrm>
            <a:off x="576250" y="1911650"/>
            <a:ext cx="2427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g25bb7e7e7e2_1_0"/>
          <p:cNvSpPr txBox="1"/>
          <p:nvPr/>
        </p:nvSpPr>
        <p:spPr>
          <a:xfrm>
            <a:off x="423853" y="2012875"/>
            <a:ext cx="29781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290" name="Google Shape;290;g25bb7e7e7e2_1_0"/>
          <p:cNvSpPr txBox="1"/>
          <p:nvPr/>
        </p:nvSpPr>
        <p:spPr>
          <a:xfrm>
            <a:off x="576250" y="2317675"/>
            <a:ext cx="33591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ko" sz="1100">
                <a:solidFill>
                  <a:srgbClr val="434343"/>
                </a:solidFill>
              </a:rPr>
              <a:t>고객 데이터 중 패션관심이 평균보다 높은 소비자들의 구매 데이터 이용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ko" sz="1100">
                <a:solidFill>
                  <a:srgbClr val="434343"/>
                </a:solidFill>
              </a:rPr>
              <a:t> 구매자 id를 기준으로 구매했으면 1, 아니면 0값을 가지는 pivot table 생성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91" name="Google Shape;291;g25bb7e7e7e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625" y="3616050"/>
            <a:ext cx="7195299" cy="15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5bb7e7e7e2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200" y="1245483"/>
            <a:ext cx="4876801" cy="171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bb7e7e7e2_1_14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g25bb7e7e7e2_1_14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g25bb7e7e7e2_1_14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0" name="Google Shape;300;g25bb7e7e7e2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5bb7e7e7e2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5bb7e7e7e2_1_14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303" name="Google Shape;303;g25bb7e7e7e2_1_14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g25bb7e7e7e2_1_14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사용자 기반 CF</a:t>
            </a:r>
            <a:endParaRPr b="1" sz="820"/>
          </a:p>
        </p:txBody>
      </p:sp>
      <p:cxnSp>
        <p:nvCxnSpPr>
          <p:cNvPr id="305" name="Google Shape;305;g25bb7e7e7e2_1_14"/>
          <p:cNvCxnSpPr/>
          <p:nvPr/>
        </p:nvCxnSpPr>
        <p:spPr>
          <a:xfrm>
            <a:off x="576250" y="1911650"/>
            <a:ext cx="2427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g25bb7e7e7e2_1_14"/>
          <p:cNvSpPr txBox="1"/>
          <p:nvPr/>
        </p:nvSpPr>
        <p:spPr>
          <a:xfrm>
            <a:off x="423853" y="2012875"/>
            <a:ext cx="29781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307" name="Google Shape;307;g25bb7e7e7e2_1_14"/>
          <p:cNvSpPr txBox="1"/>
          <p:nvPr/>
        </p:nvSpPr>
        <p:spPr>
          <a:xfrm>
            <a:off x="119053" y="2165275"/>
            <a:ext cx="29781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ko" sz="1100">
                <a:solidFill>
                  <a:srgbClr val="434343"/>
                </a:solidFill>
              </a:rPr>
              <a:t>cos 유사도를 이용해 각 사용자간 유사도를 계산해 표 생성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ko" sz="1100">
                <a:solidFill>
                  <a:srgbClr val="434343"/>
                </a:solidFill>
              </a:rPr>
              <a:t>추천해줄 사용자에 대한 타 사용자의 유사도와 transactions 데이터를 곱해준 후 제품별로 다 더해줌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ko" sz="1100">
                <a:solidFill>
                  <a:srgbClr val="434343"/>
                </a:solidFill>
              </a:rPr>
              <a:t>더한 값이 가장 큰 제품 상위 3개를 추천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08" name="Google Shape;308;g25bb7e7e7e2_1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2449" y="1080919"/>
            <a:ext cx="5700527" cy="175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5bb7e7e7e2_1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7375" y="3218605"/>
            <a:ext cx="5700526" cy="51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5bb7e7e7e2_1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1375" y="3722975"/>
            <a:ext cx="5700526" cy="534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bb7e7e7e2_1_27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g25bb7e7e7e2_1_27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g25bb7e7e7e2_1_27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8" name="Google Shape;318;g25bb7e7e7e2_1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5bb7e7e7e2_1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5bb7e7e7e2_1_27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321" name="Google Shape;321;g25bb7e7e7e2_1_27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2" name="Google Shape;322;g25bb7e7e7e2_1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975" y="2346550"/>
            <a:ext cx="1622500" cy="243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5bb7e7e7e2_1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5975" y="2333103"/>
            <a:ext cx="1622501" cy="220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5bb7e7e7e2_1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1650" y="2378325"/>
            <a:ext cx="1786724" cy="217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5bb7e7e7e2_1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1452" y="2406850"/>
            <a:ext cx="1497798" cy="212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5bb7e7e7e2_1_27"/>
          <p:cNvSpPr/>
          <p:nvPr/>
        </p:nvSpPr>
        <p:spPr>
          <a:xfrm>
            <a:off x="2210600" y="3135250"/>
            <a:ext cx="413100" cy="4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g25bb7e7e7e2_1_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5596" y="839875"/>
            <a:ext cx="5225278" cy="12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bb7e7e7e2_1_54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g25bb7e7e7e2_1_54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g25bb7e7e7e2_1_54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5" name="Google Shape;335;g25bb7e7e7e2_1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5bb7e7e7e2_1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5bb7e7e7e2_1_54"/>
          <p:cNvSpPr/>
          <p:nvPr/>
        </p:nvSpPr>
        <p:spPr>
          <a:xfrm>
            <a:off x="2363000" y="1611250"/>
            <a:ext cx="413100" cy="4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g25bb7e7e7e2_1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50" y="636538"/>
            <a:ext cx="1919026" cy="224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5bb7e7e7e2_1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025" y="723600"/>
            <a:ext cx="1919026" cy="228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5bb7e7e7e2_1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5800" y="717800"/>
            <a:ext cx="1919026" cy="23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5bb7e7e7e2_1_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4624" y="726800"/>
            <a:ext cx="2062375" cy="23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5bb7e7e7e2_1_54"/>
          <p:cNvSpPr/>
          <p:nvPr/>
        </p:nvSpPr>
        <p:spPr>
          <a:xfrm>
            <a:off x="2363000" y="3744850"/>
            <a:ext cx="413100" cy="4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g25bb7e7e7e2_1_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3031651"/>
            <a:ext cx="1982001" cy="193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5bb7e7e7e2_1_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2300" y="3164699"/>
            <a:ext cx="1751099" cy="180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5bb7e7e7e2_1_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35139" y="3060443"/>
            <a:ext cx="1560351" cy="201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5bb7e7e7e2_1_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92894" y="3247972"/>
            <a:ext cx="2141550" cy="161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ace8be5b9_0_18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g25ace8be5b9_0_18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g25ace8be5b9_0_18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4" name="Google Shape;354;g25ace8be5b9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5ace8be5b9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5ace8be5b9_0_18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357" name="Google Shape;357;g25ace8be5b9_0_18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g25ace8be5b9_0_18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아이템 기반 CF</a:t>
            </a:r>
            <a:endParaRPr b="1" sz="820"/>
          </a:p>
        </p:txBody>
      </p:sp>
      <p:cxnSp>
        <p:nvCxnSpPr>
          <p:cNvPr id="359" name="Google Shape;359;g25ace8be5b9_0_18"/>
          <p:cNvCxnSpPr/>
          <p:nvPr/>
        </p:nvCxnSpPr>
        <p:spPr>
          <a:xfrm>
            <a:off x="576250" y="1911650"/>
            <a:ext cx="2427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g25ace8be5b9_0_18"/>
          <p:cNvSpPr txBox="1"/>
          <p:nvPr/>
        </p:nvSpPr>
        <p:spPr>
          <a:xfrm>
            <a:off x="423849" y="2012875"/>
            <a:ext cx="38826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ko" sz="1100">
                <a:solidFill>
                  <a:srgbClr val="434343"/>
                </a:solidFill>
              </a:rPr>
              <a:t>transactions 데이터 </a:t>
            </a:r>
            <a:r>
              <a:rPr lang="ko" sz="1100">
                <a:solidFill>
                  <a:srgbClr val="374151"/>
                </a:solidFill>
                <a:highlight>
                  <a:srgbClr val="F7F7F8"/>
                </a:highlight>
              </a:rPr>
              <a:t>"article_id" </a:t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74151"/>
                </a:solidFill>
                <a:highlight>
                  <a:srgbClr val="F7F7F8"/>
                </a:highlight>
              </a:rPr>
              <a:t>열의 값들을 세어서 가장 많이 등장한 </a:t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74151"/>
                </a:solidFill>
                <a:highlight>
                  <a:srgbClr val="F7F7F8"/>
                </a:highlight>
              </a:rPr>
              <a:t>상위 1500개의 값들을 추출</a:t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Char char="-"/>
            </a:pPr>
            <a:r>
              <a:rPr lang="ko" sz="1100">
                <a:solidFill>
                  <a:srgbClr val="374151"/>
                </a:solidFill>
                <a:highlight>
                  <a:srgbClr val="F7F7F8"/>
                </a:highlight>
              </a:rPr>
              <a:t>transactions의 customer_id와 </a:t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74151"/>
                </a:solidFill>
                <a:highlight>
                  <a:srgbClr val="F7F7F8"/>
                </a:highlight>
              </a:rPr>
              <a:t>	article_id을 사용하여 pivot_table을 만듦</a:t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pic>
        <p:nvPicPr>
          <p:cNvPr id="361" name="Google Shape;361;g25ace8be5b9_0_18"/>
          <p:cNvPicPr preferRelativeResize="0"/>
          <p:nvPr/>
        </p:nvPicPr>
        <p:blipFill rotWithShape="1">
          <a:blip r:embed="rId5">
            <a:alphaModFix/>
          </a:blip>
          <a:srcRect b="0" l="0" r="5096" t="0"/>
          <a:stretch/>
        </p:blipFill>
        <p:spPr>
          <a:xfrm>
            <a:off x="3688700" y="1793025"/>
            <a:ext cx="4539874" cy="20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4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4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 txBox="1"/>
          <p:nvPr>
            <p:ph idx="4294967295" type="title"/>
          </p:nvPr>
        </p:nvSpPr>
        <p:spPr>
          <a:xfrm>
            <a:off x="343950" y="767350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프로젝트 개요</a:t>
            </a: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 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83" name="Google Shape;83;p4"/>
          <p:cNvCxnSpPr/>
          <p:nvPr/>
        </p:nvCxnSpPr>
        <p:spPr>
          <a:xfrm>
            <a:off x="494275" y="1386100"/>
            <a:ext cx="2011500" cy="39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4"/>
          <p:cNvSpPr txBox="1"/>
          <p:nvPr>
            <p:ph idx="4294967295" type="title"/>
          </p:nvPr>
        </p:nvSpPr>
        <p:spPr>
          <a:xfrm>
            <a:off x="4236475" y="1688350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kaggle data</a:t>
            </a:r>
            <a:endParaRPr b="1" sz="820"/>
          </a:p>
        </p:txBody>
      </p:sp>
      <p:sp>
        <p:nvSpPr>
          <p:cNvPr id="85" name="Google Shape;85;p4"/>
          <p:cNvSpPr txBox="1"/>
          <p:nvPr/>
        </p:nvSpPr>
        <p:spPr>
          <a:xfrm>
            <a:off x="4186299" y="2194300"/>
            <a:ext cx="39606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ko" sz="1100">
                <a:solidFill>
                  <a:srgbClr val="434343"/>
                </a:solidFill>
              </a:rPr>
              <a:t>2018-2020 온라인 오프라인 소비 데이터 활용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ko" sz="1100">
                <a:solidFill>
                  <a:srgbClr val="434343"/>
                </a:solidFill>
              </a:rPr>
              <a:t>제품 판매를 늘릴 수 있도록 제품 추천 시스템 구현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ko" sz="1100">
                <a:solidFill>
                  <a:srgbClr val="434343"/>
                </a:solidFill>
              </a:rPr>
              <a:t>고객 데이터, 제품 데이터, 이전 거래 데이터, 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추가 구매 데이터 활용</a:t>
            </a:r>
            <a:endParaRPr sz="1100">
              <a:solidFill>
                <a:srgbClr val="434343"/>
              </a:solidFill>
            </a:endParaRPr>
          </a:p>
        </p:txBody>
      </p:sp>
      <p:cxnSp>
        <p:nvCxnSpPr>
          <p:cNvPr id="86" name="Google Shape;86;p4"/>
          <p:cNvCxnSpPr/>
          <p:nvPr/>
        </p:nvCxnSpPr>
        <p:spPr>
          <a:xfrm>
            <a:off x="4236475" y="2157075"/>
            <a:ext cx="33720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7" name="Google Shape;8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580113"/>
            <a:ext cx="3881504" cy="2452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7b8f0f41a_0_1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g237b8f0f41a_0_1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g237b8f0f41a_0_1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9" name="Google Shape;369;g237b8f0f41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37b8f0f41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37b8f0f41a_0_1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372" name="Google Shape;372;g237b8f0f41a_0_1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g237b8f0f41a_0_1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아이템 기반 CF</a:t>
            </a:r>
            <a:endParaRPr b="1" sz="820"/>
          </a:p>
        </p:txBody>
      </p:sp>
      <p:cxnSp>
        <p:nvCxnSpPr>
          <p:cNvPr id="374" name="Google Shape;374;g237b8f0f41a_0_1"/>
          <p:cNvCxnSpPr/>
          <p:nvPr/>
        </p:nvCxnSpPr>
        <p:spPr>
          <a:xfrm>
            <a:off x="576250" y="1911650"/>
            <a:ext cx="2427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g237b8f0f41a_0_1"/>
          <p:cNvSpPr txBox="1"/>
          <p:nvPr/>
        </p:nvSpPr>
        <p:spPr>
          <a:xfrm>
            <a:off x="423853" y="2012875"/>
            <a:ext cx="29781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Char char="-"/>
            </a:pPr>
            <a:r>
              <a:rPr lang="ko" sz="1100">
                <a:solidFill>
                  <a:srgbClr val="434343"/>
                </a:solidFill>
              </a:rPr>
              <a:t>아이템을 기준으로 행간 유사도 측정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	cosine_similarity 사용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Char char="-"/>
            </a:pPr>
            <a:r>
              <a:rPr lang="ko" sz="1100">
                <a:solidFill>
                  <a:srgbClr val="374151"/>
                </a:solidFill>
                <a:highlight>
                  <a:srgbClr val="F7F7F8"/>
                </a:highlight>
              </a:rPr>
              <a:t>유사도 순서</a:t>
            </a:r>
            <a:r>
              <a:rPr lang="ko" sz="1100">
                <a:solidFill>
                  <a:srgbClr val="374151"/>
                </a:solidFill>
                <a:highlight>
                  <a:srgbClr val="F7F7F8"/>
                </a:highlight>
              </a:rPr>
              <a:t>를 나열하여 </a:t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74151"/>
                </a:solidFill>
                <a:highlight>
                  <a:srgbClr val="F7F7F8"/>
                </a:highlight>
              </a:rPr>
              <a:t>아이템 추천</a:t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pic>
        <p:nvPicPr>
          <p:cNvPr id="376" name="Google Shape;376;g237b8f0f41a_0_1"/>
          <p:cNvPicPr preferRelativeResize="0"/>
          <p:nvPr/>
        </p:nvPicPr>
        <p:blipFill rotWithShape="1">
          <a:blip r:embed="rId5">
            <a:alphaModFix/>
          </a:blip>
          <a:srcRect b="0" l="0" r="5096" t="0"/>
          <a:stretch/>
        </p:blipFill>
        <p:spPr>
          <a:xfrm>
            <a:off x="3688700" y="1793025"/>
            <a:ext cx="4539874" cy="20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babdb3ef3_0_14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g25babdb3ef3_0_14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g25babdb3ef3_0_14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4" name="Google Shape;384;g25babdb3ef3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5babdb3ef3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5babdb3ef3_0_14"/>
          <p:cNvSpPr txBox="1"/>
          <p:nvPr>
            <p:ph idx="4294967295" type="title"/>
          </p:nvPr>
        </p:nvSpPr>
        <p:spPr>
          <a:xfrm>
            <a:off x="343950" y="767350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387" name="Google Shape;387;g25babdb3ef3_0_14"/>
          <p:cNvCxnSpPr/>
          <p:nvPr/>
        </p:nvCxnSpPr>
        <p:spPr>
          <a:xfrm>
            <a:off x="494275" y="1386100"/>
            <a:ext cx="13539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g25babdb3ef3_0_14"/>
          <p:cNvSpPr txBox="1"/>
          <p:nvPr>
            <p:ph idx="4294967295" type="title"/>
          </p:nvPr>
        </p:nvSpPr>
        <p:spPr>
          <a:xfrm>
            <a:off x="1483399" y="912525"/>
            <a:ext cx="2362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아이템 기반 CF 추</a:t>
            </a:r>
            <a:r>
              <a:rPr b="1" lang="ko" sz="1520"/>
              <a:t>천 결과</a:t>
            </a:r>
            <a:endParaRPr b="1" sz="820"/>
          </a:p>
        </p:txBody>
      </p:sp>
      <p:pic>
        <p:nvPicPr>
          <p:cNvPr id="389" name="Google Shape;389;g25babdb3ef3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250" y="1748950"/>
            <a:ext cx="1353900" cy="291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5babdb3ef3_0_14"/>
          <p:cNvPicPr preferRelativeResize="0"/>
          <p:nvPr/>
        </p:nvPicPr>
        <p:blipFill rotWithShape="1">
          <a:blip r:embed="rId6">
            <a:alphaModFix/>
          </a:blip>
          <a:srcRect b="50523" l="0" r="7561" t="2503"/>
          <a:stretch/>
        </p:blipFill>
        <p:spPr>
          <a:xfrm>
            <a:off x="4866875" y="858938"/>
            <a:ext cx="2387970" cy="10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5babdb3ef3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5575" y="2886250"/>
            <a:ext cx="852675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5babdb3ef3_0_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1850" y="2470534"/>
            <a:ext cx="1057350" cy="14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5babdb3ef3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5850" y="2470525"/>
            <a:ext cx="1112625" cy="19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5babdb3ef3_0_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43063" y="2470525"/>
            <a:ext cx="893175" cy="18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5babdb3ef3_0_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0100" y="2470525"/>
            <a:ext cx="961884" cy="18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bb7e7e7e2_2_8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g25bb7e7e7e2_2_8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g25bb7e7e7e2_2_8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3" name="Google Shape;403;g25bb7e7e7e2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25bb7e7e7e2_2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5bb7e7e7e2_2_8"/>
          <p:cNvSpPr txBox="1"/>
          <p:nvPr>
            <p:ph idx="4294967295" type="title"/>
          </p:nvPr>
        </p:nvSpPr>
        <p:spPr>
          <a:xfrm>
            <a:off x="343950" y="767350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406" name="Google Shape;406;g25bb7e7e7e2_2_8"/>
          <p:cNvCxnSpPr/>
          <p:nvPr/>
        </p:nvCxnSpPr>
        <p:spPr>
          <a:xfrm>
            <a:off x="494275" y="1386100"/>
            <a:ext cx="13539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7" name="Google Shape;407;g25bb7e7e7e2_2_8"/>
          <p:cNvSpPr txBox="1"/>
          <p:nvPr>
            <p:ph idx="4294967295" type="title"/>
          </p:nvPr>
        </p:nvSpPr>
        <p:spPr>
          <a:xfrm>
            <a:off x="1483399" y="912525"/>
            <a:ext cx="2362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아이템 기반 CF 추천 결과</a:t>
            </a:r>
            <a:endParaRPr b="1" sz="820"/>
          </a:p>
        </p:txBody>
      </p:sp>
      <p:pic>
        <p:nvPicPr>
          <p:cNvPr id="408" name="Google Shape;408;g25bb7e7e7e2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223" y="2886250"/>
            <a:ext cx="852675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5bb7e7e7e2_2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800" y="824824"/>
            <a:ext cx="2362500" cy="112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5bb7e7e7e2_2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175" y="2426900"/>
            <a:ext cx="2216769" cy="14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5bb7e7e7e2_2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5925" y="2345988"/>
            <a:ext cx="1414517" cy="10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5bb7e7e7e2_2_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5925" y="3496870"/>
            <a:ext cx="1414525" cy="105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5bb7e7e7e2_2_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08852" y="2302800"/>
            <a:ext cx="979516" cy="22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5bb7e7e7e2_2_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14475" y="2302800"/>
            <a:ext cx="945150" cy="22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bb7e7e7e2_2_26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g25bb7e7e7e2_2_26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g25bb7e7e7e2_2_26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2" name="Google Shape;422;g25bb7e7e7e2_2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5bb7e7e7e2_2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5bb7e7e7e2_2_26"/>
          <p:cNvSpPr txBox="1"/>
          <p:nvPr>
            <p:ph idx="4294967295" type="title"/>
          </p:nvPr>
        </p:nvSpPr>
        <p:spPr>
          <a:xfrm>
            <a:off x="343950" y="767350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모델링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425" name="Google Shape;425;g25bb7e7e7e2_2_26"/>
          <p:cNvCxnSpPr/>
          <p:nvPr/>
        </p:nvCxnSpPr>
        <p:spPr>
          <a:xfrm>
            <a:off x="494275" y="1386100"/>
            <a:ext cx="13539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g25bb7e7e7e2_2_26"/>
          <p:cNvSpPr txBox="1"/>
          <p:nvPr>
            <p:ph idx="4294967295" type="title"/>
          </p:nvPr>
        </p:nvSpPr>
        <p:spPr>
          <a:xfrm>
            <a:off x="1483399" y="912525"/>
            <a:ext cx="2362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아이템 기반 CF 추천 결과</a:t>
            </a:r>
            <a:endParaRPr b="1" sz="820"/>
          </a:p>
        </p:txBody>
      </p:sp>
      <p:pic>
        <p:nvPicPr>
          <p:cNvPr id="427" name="Google Shape;427;g25bb7e7e7e2_2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163" y="2886250"/>
            <a:ext cx="852675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5bb7e7e7e2_2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6525" y="820835"/>
            <a:ext cx="2362500" cy="113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5bb7e7e7e2_2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550" y="2091050"/>
            <a:ext cx="1601517" cy="19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5bb7e7e7e2_2_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2300" y="2331225"/>
            <a:ext cx="690969" cy="17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5bb7e7e7e2_2_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1556" y="2346264"/>
            <a:ext cx="690969" cy="173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5bb7e7e7e2_2_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66622" y="2571762"/>
            <a:ext cx="1290770" cy="15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5bb7e7e7e2_2_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10200" y="2107900"/>
            <a:ext cx="1209862" cy="15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5bb7e7e7e2_2_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26450" y="3257565"/>
            <a:ext cx="1290775" cy="158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5b52e62f7d_0_21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g25b52e62f7d_0_21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g25b52e62f7d_0_21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2" name="Google Shape;442;g25b52e62f7d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5b52e62f7d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5b52e62f7d_0_21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MF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445" name="Google Shape;445;g25b52e62f7d_0_21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6" name="Google Shape;446;g25b52e62f7d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700" y="1959875"/>
            <a:ext cx="5947835" cy="26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5b52e62f7d_0_21"/>
          <p:cNvSpPr txBox="1"/>
          <p:nvPr/>
        </p:nvSpPr>
        <p:spPr>
          <a:xfrm>
            <a:off x="494275" y="1461213"/>
            <a:ext cx="7878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52525"/>
                </a:solidFill>
                <a:highlight>
                  <a:srgbClr val="FFFFFF"/>
                </a:highlight>
              </a:rPr>
              <a:t>User와 Item 간의 평가 정보를 나타내는 Rating Matrix를 User Latent Matrix와 Item Latent Matrix로 분해</a:t>
            </a:r>
            <a:endParaRPr sz="1200">
              <a:solidFill>
                <a:schemeClr val="hlink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bb7e7e7e2_0_3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g25bb7e7e7e2_0_3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g25bb7e7e7e2_0_3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5" name="Google Shape;455;g25bb7e7e7e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5bb7e7e7e2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5bb7e7e7e2_0_3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ALS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458" name="Google Shape;458;g25bb7e7e7e2_0_3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9" name="Google Shape;459;g25bb7e7e7e2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300" y="1761600"/>
            <a:ext cx="8328173" cy="2924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bc5e9a191_0_3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g25bc5e9a191_0_3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g25bc5e9a191_0_3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7" name="Google Shape;467;g25bc5e9a191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5bc5e9a191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25bc5e9a191_0_3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ALS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470" name="Google Shape;470;g25bc5e9a191_0_3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1" name="Google Shape;471;g25bc5e9a191_0_3"/>
          <p:cNvPicPr preferRelativeResize="0"/>
          <p:nvPr/>
        </p:nvPicPr>
        <p:blipFill rotWithShape="1">
          <a:blip r:embed="rId5">
            <a:alphaModFix/>
          </a:blip>
          <a:srcRect b="17634" l="0" r="0" t="18052"/>
          <a:stretch/>
        </p:blipFill>
        <p:spPr>
          <a:xfrm>
            <a:off x="3967050" y="642950"/>
            <a:ext cx="1668899" cy="16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25bc5e9a191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9050" y="1456725"/>
            <a:ext cx="1668899" cy="25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5bc5e9a191_0_3"/>
          <p:cNvPicPr preferRelativeResize="0"/>
          <p:nvPr/>
        </p:nvPicPr>
        <p:blipFill rotWithShape="1">
          <a:blip r:embed="rId7">
            <a:alphaModFix/>
          </a:blip>
          <a:srcRect b="14147" l="0" r="0" t="14075"/>
          <a:stretch/>
        </p:blipFill>
        <p:spPr>
          <a:xfrm>
            <a:off x="3935050" y="2950025"/>
            <a:ext cx="1700900" cy="18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5bc5e9a191_0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525" y="1340050"/>
            <a:ext cx="2331099" cy="349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5bc5e9a191_0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38750" y="2468175"/>
            <a:ext cx="852675" cy="4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bc5e9a191_0_26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g25bc5e9a191_0_26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g25bc5e9a191_0_26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3" name="Google Shape;483;g25bc5e9a191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5bc5e9a191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5bc5e9a191_0_26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ALS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486" name="Google Shape;486;g25bc5e9a191_0_26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7" name="Google Shape;487;g25bc5e9a191_0_26"/>
          <p:cNvPicPr preferRelativeResize="0"/>
          <p:nvPr/>
        </p:nvPicPr>
        <p:blipFill rotWithShape="1">
          <a:blip r:embed="rId5">
            <a:alphaModFix/>
          </a:blip>
          <a:srcRect b="9695" l="0" r="0" t="10698"/>
          <a:stretch/>
        </p:blipFill>
        <p:spPr>
          <a:xfrm>
            <a:off x="1400325" y="1187700"/>
            <a:ext cx="1371475" cy="202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5bc5e9a191_0_26"/>
          <p:cNvPicPr preferRelativeResize="0"/>
          <p:nvPr/>
        </p:nvPicPr>
        <p:blipFill rotWithShape="1">
          <a:blip r:embed="rId6">
            <a:alphaModFix/>
          </a:blip>
          <a:srcRect b="24330" l="0" r="0" t="26318"/>
          <a:stretch/>
        </p:blipFill>
        <p:spPr>
          <a:xfrm>
            <a:off x="1879813" y="3934200"/>
            <a:ext cx="1553675" cy="8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25bc5e9a191_0_26"/>
          <p:cNvPicPr preferRelativeResize="0"/>
          <p:nvPr/>
        </p:nvPicPr>
        <p:blipFill rotWithShape="1">
          <a:blip r:embed="rId7">
            <a:alphaModFix/>
          </a:blip>
          <a:srcRect b="16277" l="0" r="0" t="22112"/>
          <a:stretch/>
        </p:blipFill>
        <p:spPr>
          <a:xfrm>
            <a:off x="2032663" y="2571750"/>
            <a:ext cx="1287401" cy="11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5bc5e9a191_0_26"/>
          <p:cNvPicPr preferRelativeResize="0"/>
          <p:nvPr/>
        </p:nvPicPr>
        <p:blipFill rotWithShape="1">
          <a:blip r:embed="rId8">
            <a:alphaModFix/>
          </a:blip>
          <a:srcRect b="25577" l="0" r="0" t="15352"/>
          <a:stretch/>
        </p:blipFill>
        <p:spPr>
          <a:xfrm>
            <a:off x="170400" y="1689051"/>
            <a:ext cx="1371475" cy="15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5bc5e9a191_0_26"/>
          <p:cNvPicPr preferRelativeResize="0"/>
          <p:nvPr/>
        </p:nvPicPr>
        <p:blipFill rotWithShape="1">
          <a:blip r:embed="rId9">
            <a:alphaModFix/>
          </a:blip>
          <a:srcRect b="2547" l="0" r="0" t="5827"/>
          <a:stretch/>
        </p:blipFill>
        <p:spPr>
          <a:xfrm>
            <a:off x="806250" y="3256000"/>
            <a:ext cx="1371475" cy="197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5bc5e9a191_0_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13088" y="2472963"/>
            <a:ext cx="852675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5bc5e9a191_0_26"/>
          <p:cNvPicPr preferRelativeResize="0"/>
          <p:nvPr/>
        </p:nvPicPr>
        <p:blipFill rotWithShape="1">
          <a:blip r:embed="rId11">
            <a:alphaModFix/>
          </a:blip>
          <a:srcRect b="8000" l="25606" r="24164" t="8050"/>
          <a:stretch/>
        </p:blipFill>
        <p:spPr>
          <a:xfrm>
            <a:off x="4065775" y="2776950"/>
            <a:ext cx="852675" cy="213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5bc5e9a191_0_26"/>
          <p:cNvPicPr preferRelativeResize="0"/>
          <p:nvPr/>
        </p:nvPicPr>
        <p:blipFill rotWithShape="1">
          <a:blip r:embed="rId12">
            <a:alphaModFix/>
          </a:blip>
          <a:srcRect b="0" l="9321" r="0" t="0"/>
          <a:stretch/>
        </p:blipFill>
        <p:spPr>
          <a:xfrm>
            <a:off x="4028200" y="801000"/>
            <a:ext cx="1193800" cy="197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5bc5e9a191_0_26"/>
          <p:cNvPicPr preferRelativeResize="0"/>
          <p:nvPr/>
        </p:nvPicPr>
        <p:blipFill rotWithShape="1">
          <a:blip r:embed="rId13">
            <a:alphaModFix/>
          </a:blip>
          <a:srcRect b="7663" l="26385" r="21439" t="9217"/>
          <a:stretch/>
        </p:blipFill>
        <p:spPr>
          <a:xfrm>
            <a:off x="73900" y="3368400"/>
            <a:ext cx="732350" cy="17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5bc5e9a191_0_26"/>
          <p:cNvPicPr preferRelativeResize="0"/>
          <p:nvPr/>
        </p:nvPicPr>
        <p:blipFill rotWithShape="1">
          <a:blip r:embed="rId14">
            <a:alphaModFix/>
          </a:blip>
          <a:srcRect b="26292" l="0" r="0" t="25472"/>
          <a:stretch/>
        </p:blipFill>
        <p:spPr>
          <a:xfrm>
            <a:off x="6412675" y="3440224"/>
            <a:ext cx="2078958" cy="15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5bc5e9a191_0_26"/>
          <p:cNvPicPr preferRelativeResize="0"/>
          <p:nvPr/>
        </p:nvPicPr>
        <p:blipFill rotWithShape="1">
          <a:blip r:embed="rId15">
            <a:alphaModFix/>
          </a:blip>
          <a:srcRect b="0" l="22571" r="24984" t="8147"/>
          <a:stretch/>
        </p:blipFill>
        <p:spPr>
          <a:xfrm>
            <a:off x="5095537" y="1340053"/>
            <a:ext cx="1371475" cy="360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5bc5e9a191_0_26"/>
          <p:cNvPicPr preferRelativeResize="0"/>
          <p:nvPr/>
        </p:nvPicPr>
        <p:blipFill rotWithShape="1">
          <a:blip r:embed="rId16">
            <a:alphaModFix/>
          </a:blip>
          <a:srcRect b="0" l="24995" r="25860" t="4076"/>
          <a:stretch/>
        </p:blipFill>
        <p:spPr>
          <a:xfrm>
            <a:off x="6644097" y="521750"/>
            <a:ext cx="1225551" cy="33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5248fd89b_0_14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g1e5248fd89b_0_14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g1e5248fd89b_0_14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6" name="Google Shape;506;g1e5248fd89b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e5248fd89b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e5248fd89b_0_14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ALS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509" name="Google Shape;509;g1e5248fd89b_0_14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0" name="Google Shape;510;g1e5248fd89b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5538" y="2330813"/>
            <a:ext cx="852675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e5248fd89b_0_14"/>
          <p:cNvPicPr preferRelativeResize="0"/>
          <p:nvPr/>
        </p:nvPicPr>
        <p:blipFill rotWithShape="1">
          <a:blip r:embed="rId6">
            <a:alphaModFix/>
          </a:blip>
          <a:srcRect b="20574" l="0" r="0" t="22668"/>
          <a:stretch/>
        </p:blipFill>
        <p:spPr>
          <a:xfrm>
            <a:off x="73900" y="1432150"/>
            <a:ext cx="2030624" cy="15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e5248fd89b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50" y="3046925"/>
            <a:ext cx="1470731" cy="205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e5248fd89b_0_14"/>
          <p:cNvPicPr preferRelativeResize="0"/>
          <p:nvPr/>
        </p:nvPicPr>
        <p:blipFill rotWithShape="1">
          <a:blip r:embed="rId8">
            <a:alphaModFix/>
          </a:blip>
          <a:srcRect b="-15195" l="0" r="0" t="10757"/>
          <a:stretch/>
        </p:blipFill>
        <p:spPr>
          <a:xfrm>
            <a:off x="1502675" y="3313825"/>
            <a:ext cx="1708776" cy="232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e5248fd89b_0_14"/>
          <p:cNvPicPr preferRelativeResize="0"/>
          <p:nvPr/>
        </p:nvPicPr>
        <p:blipFill rotWithShape="1">
          <a:blip r:embed="rId9">
            <a:alphaModFix/>
          </a:blip>
          <a:srcRect b="24968" l="-993" r="5509" t="25997"/>
          <a:stretch/>
        </p:blipFill>
        <p:spPr>
          <a:xfrm>
            <a:off x="3109625" y="4077750"/>
            <a:ext cx="1586250" cy="10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e5248fd89b_0_14"/>
          <p:cNvPicPr preferRelativeResize="0"/>
          <p:nvPr/>
        </p:nvPicPr>
        <p:blipFill rotWithShape="1">
          <a:blip r:embed="rId10">
            <a:alphaModFix/>
          </a:blip>
          <a:srcRect b="24520" l="0" r="0" t="26319"/>
          <a:stretch/>
        </p:blipFill>
        <p:spPr>
          <a:xfrm>
            <a:off x="3009375" y="2812666"/>
            <a:ext cx="1786726" cy="131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e5248fd89b_0_14"/>
          <p:cNvPicPr preferRelativeResize="0"/>
          <p:nvPr/>
        </p:nvPicPr>
        <p:blipFill rotWithShape="1">
          <a:blip r:embed="rId11">
            <a:alphaModFix/>
          </a:blip>
          <a:srcRect b="29996" l="0" r="0" t="30067"/>
          <a:stretch/>
        </p:blipFill>
        <p:spPr>
          <a:xfrm>
            <a:off x="1851823" y="2413017"/>
            <a:ext cx="1470725" cy="88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e5248fd89b_0_14"/>
          <p:cNvPicPr preferRelativeResize="0"/>
          <p:nvPr/>
        </p:nvPicPr>
        <p:blipFill rotWithShape="1">
          <a:blip r:embed="rId12">
            <a:alphaModFix/>
          </a:blip>
          <a:srcRect b="9382" l="0" r="0" t="16267"/>
          <a:stretch/>
        </p:blipFill>
        <p:spPr>
          <a:xfrm>
            <a:off x="2164960" y="548638"/>
            <a:ext cx="1653449" cy="184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e5248fd89b_0_14"/>
          <p:cNvPicPr preferRelativeResize="0"/>
          <p:nvPr/>
        </p:nvPicPr>
        <p:blipFill rotWithShape="1">
          <a:blip r:embed="rId13">
            <a:alphaModFix/>
          </a:blip>
          <a:srcRect b="23144" l="0" r="0" t="22651"/>
          <a:stretch/>
        </p:blipFill>
        <p:spPr>
          <a:xfrm>
            <a:off x="4796100" y="469399"/>
            <a:ext cx="1708776" cy="139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e5248fd89b_0_14"/>
          <p:cNvPicPr preferRelativeResize="0"/>
          <p:nvPr/>
        </p:nvPicPr>
        <p:blipFill rotWithShape="1">
          <a:blip r:embed="rId14">
            <a:alphaModFix/>
          </a:blip>
          <a:srcRect b="27568" l="0" r="0" t="29348"/>
          <a:stretch/>
        </p:blipFill>
        <p:spPr>
          <a:xfrm>
            <a:off x="7050200" y="4077750"/>
            <a:ext cx="1430251" cy="92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e5248fd89b_0_14"/>
          <p:cNvPicPr preferRelativeResize="0"/>
          <p:nvPr/>
        </p:nvPicPr>
        <p:blipFill rotWithShape="1">
          <a:blip r:embed="rId15">
            <a:alphaModFix/>
          </a:blip>
          <a:srcRect b="20397" l="12245" r="9311" t="17943"/>
          <a:stretch/>
        </p:blipFill>
        <p:spPr>
          <a:xfrm>
            <a:off x="6880475" y="643525"/>
            <a:ext cx="1430251" cy="168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1e5248fd89b_0_14"/>
          <p:cNvPicPr preferRelativeResize="0"/>
          <p:nvPr/>
        </p:nvPicPr>
        <p:blipFill rotWithShape="1">
          <a:blip r:embed="rId16">
            <a:alphaModFix/>
          </a:blip>
          <a:srcRect b="0" l="0" r="0" t="8020"/>
          <a:stretch/>
        </p:blipFill>
        <p:spPr>
          <a:xfrm>
            <a:off x="4905375" y="1907229"/>
            <a:ext cx="1518100" cy="20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e5248fd89b_0_14"/>
          <p:cNvPicPr preferRelativeResize="0"/>
          <p:nvPr/>
        </p:nvPicPr>
        <p:blipFill rotWithShape="1">
          <a:blip r:embed="rId17">
            <a:alphaModFix/>
          </a:blip>
          <a:srcRect b="4501" l="13962" r="18620" t="8269"/>
          <a:stretch/>
        </p:blipFill>
        <p:spPr>
          <a:xfrm>
            <a:off x="6061750" y="3046925"/>
            <a:ext cx="988444" cy="19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e5248fd89b_0_14"/>
          <p:cNvPicPr preferRelativeResize="0"/>
          <p:nvPr/>
        </p:nvPicPr>
        <p:blipFill rotWithShape="1">
          <a:blip r:embed="rId18">
            <a:alphaModFix/>
          </a:blip>
          <a:srcRect b="9704" l="0" r="0" t="9624"/>
          <a:stretch/>
        </p:blipFill>
        <p:spPr>
          <a:xfrm>
            <a:off x="7306175" y="2545150"/>
            <a:ext cx="1174279" cy="13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5248fd89b_0_49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" name="Google Shape;529;g1e5248fd89b_0_49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g1e5248fd89b_0_49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1" name="Google Shape;531;g1e5248fd89b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e5248fd89b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e5248fd89b_0_49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ALS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534" name="Google Shape;534;g1e5248fd89b_0_49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5" name="Google Shape;535;g1e5248fd89b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875" y="2565475"/>
            <a:ext cx="852675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e5248fd89b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000" y="1432150"/>
            <a:ext cx="913651" cy="137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1e5248fd89b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3088" y="1432179"/>
            <a:ext cx="913651" cy="1371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1e5248fd89b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3175" y="1432163"/>
            <a:ext cx="913651" cy="137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1e5248fd89b_0_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14625" y="2068238"/>
            <a:ext cx="913651" cy="137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e5248fd89b_0_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3000" y="2895500"/>
            <a:ext cx="913651" cy="137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e5248fd89b_0_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06875" y="2895550"/>
            <a:ext cx="913651" cy="137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e5248fd89b_0_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60750" y="2895541"/>
            <a:ext cx="913651" cy="137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e5248fd89b_0_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79750" y="1432150"/>
            <a:ext cx="913651" cy="137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e5248fd89b_0_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75151" y="1473532"/>
            <a:ext cx="913651" cy="137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1e5248fd89b_0_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23425" y="1473525"/>
            <a:ext cx="913651" cy="137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e5248fd89b_0_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79750" y="2895495"/>
            <a:ext cx="913651" cy="137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e5248fd89b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5151" y="2895504"/>
            <a:ext cx="913651" cy="137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e5248fd89b_0_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23425" y="2895500"/>
            <a:ext cx="913651" cy="1371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5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5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DATA SET &amp; EDA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98" name="Google Shape;98;p5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5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Data Set</a:t>
            </a:r>
            <a:endParaRPr b="1" sz="820"/>
          </a:p>
        </p:txBody>
      </p:sp>
      <p:sp>
        <p:nvSpPr>
          <p:cNvPr id="100" name="Google Shape;100;p5"/>
          <p:cNvSpPr txBox="1"/>
          <p:nvPr/>
        </p:nvSpPr>
        <p:spPr>
          <a:xfrm>
            <a:off x="576253" y="2012875"/>
            <a:ext cx="29781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b="1" lang="ko" sz="1100">
                <a:solidFill>
                  <a:srgbClr val="434343"/>
                </a:solidFill>
              </a:rPr>
              <a:t>images</a:t>
            </a:r>
            <a:endParaRPr b="1"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제품 각각에 해당하는 이미지 폴더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b="1" lang="ko" sz="1100">
                <a:solidFill>
                  <a:srgbClr val="434343"/>
                </a:solidFill>
              </a:rPr>
              <a:t>article.csv</a:t>
            </a:r>
            <a:endParaRPr b="1"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제품 데이터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( 제품 id, 그래픽 정보, 색 정보 등 )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b="1" lang="ko" sz="1100">
                <a:solidFill>
                  <a:srgbClr val="434343"/>
                </a:solidFill>
              </a:rPr>
              <a:t>customers.csv</a:t>
            </a:r>
            <a:endParaRPr b="1"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고객데이터</a:t>
            </a:r>
            <a:endParaRPr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( 고객 id, 나이, 패션 관심 정도 등 )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b="1" lang="ko" sz="1100">
                <a:solidFill>
                  <a:srgbClr val="434343"/>
                </a:solidFill>
              </a:rPr>
              <a:t>transaction_train.csv</a:t>
            </a:r>
            <a:endParaRPr b="1" sz="11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날짜에 대한 고객의 구매 데이터</a:t>
            </a:r>
            <a:endParaRPr sz="1100">
              <a:solidFill>
                <a:srgbClr val="434343"/>
              </a:solidFill>
            </a:endParaRPr>
          </a:p>
        </p:txBody>
      </p:sp>
      <p:cxnSp>
        <p:nvCxnSpPr>
          <p:cNvPr id="101" name="Google Shape;101;p5"/>
          <p:cNvCxnSpPr/>
          <p:nvPr/>
        </p:nvCxnSpPr>
        <p:spPr>
          <a:xfrm>
            <a:off x="576250" y="1911650"/>
            <a:ext cx="33720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" name="Google Shape;102;p5"/>
          <p:cNvPicPr preferRelativeResize="0"/>
          <p:nvPr/>
        </p:nvPicPr>
        <p:blipFill rotWithShape="1">
          <a:blip r:embed="rId5">
            <a:alphaModFix/>
          </a:blip>
          <a:srcRect b="1257" l="0" r="0" t="1247"/>
          <a:stretch/>
        </p:blipFill>
        <p:spPr>
          <a:xfrm>
            <a:off x="4679751" y="1149550"/>
            <a:ext cx="2978100" cy="334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5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15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p15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6" name="Google Shape;5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5"/>
          <p:cNvSpPr txBox="1"/>
          <p:nvPr>
            <p:ph idx="4294967295" type="title"/>
          </p:nvPr>
        </p:nvSpPr>
        <p:spPr>
          <a:xfrm>
            <a:off x="343950" y="767350"/>
            <a:ext cx="62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프로젝트를 마치며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559" name="Google Shape;559;p15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0" name="Google Shape;56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450" y="1701780"/>
            <a:ext cx="6922176" cy="16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5"/>
          <p:cNvSpPr txBox="1"/>
          <p:nvPr/>
        </p:nvSpPr>
        <p:spPr>
          <a:xfrm>
            <a:off x="1106875" y="1873075"/>
            <a:ext cx="6183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ko" sz="1100">
                <a:solidFill>
                  <a:schemeClr val="dk1"/>
                </a:solidFill>
              </a:rPr>
              <a:t>성능 테스트, 특징 이용에 대한 아쉬움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ko" sz="1100">
                <a:solidFill>
                  <a:schemeClr val="dk1"/>
                </a:solidFill>
              </a:rPr>
              <a:t>추가적인 공부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GBDT, 이미지 이용 (CV) 등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D7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843025"/>
            <a:ext cx="1786725" cy="28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6"/>
          <p:cNvSpPr txBox="1"/>
          <p:nvPr>
            <p:ph idx="4294967295" type="title"/>
          </p:nvPr>
        </p:nvSpPr>
        <p:spPr>
          <a:xfrm>
            <a:off x="2695360" y="1678300"/>
            <a:ext cx="3753279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6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Thank You </a:t>
            </a:r>
            <a:endParaRPr b="1" sz="6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68" name="Google Shape;568;p16"/>
          <p:cNvCxnSpPr/>
          <p:nvPr/>
        </p:nvCxnSpPr>
        <p:spPr>
          <a:xfrm>
            <a:off x="4265700" y="3233279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9" name="Google Shape;56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3102" y="4552675"/>
            <a:ext cx="1652150" cy="4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6"/>
          <p:cNvSpPr txBox="1"/>
          <p:nvPr/>
        </p:nvSpPr>
        <p:spPr>
          <a:xfrm>
            <a:off x="2695360" y="2547645"/>
            <a:ext cx="3753279" cy="34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Any Question?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ace8be1f1_1_0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g25ace8be1f1_1_0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g25ace8be1f1_1_0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" name="Google Shape;110;g25ace8be1f1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5ace8be1f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5ace8be1f1_1_0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DATA SET &amp; EDA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113" name="Google Shape;113;g25ace8be1f1_1_0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g25ace8be1f1_1_0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EDA   </a:t>
            </a:r>
            <a:r>
              <a:rPr lang="ko" sz="1520"/>
              <a:t>article.csv</a:t>
            </a:r>
            <a:endParaRPr sz="820"/>
          </a:p>
        </p:txBody>
      </p:sp>
      <p:cxnSp>
        <p:nvCxnSpPr>
          <p:cNvPr id="115" name="Google Shape;115;g25ace8be1f1_1_0"/>
          <p:cNvCxnSpPr/>
          <p:nvPr/>
        </p:nvCxnSpPr>
        <p:spPr>
          <a:xfrm>
            <a:off x="576250" y="1911650"/>
            <a:ext cx="33720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6" name="Google Shape;116;g25ace8be1f1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76750"/>
            <a:ext cx="8328174" cy="19263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5ace8be1f1_1_0"/>
          <p:cNvSpPr txBox="1"/>
          <p:nvPr/>
        </p:nvSpPr>
        <p:spPr>
          <a:xfrm>
            <a:off x="423850" y="4527475"/>
            <a:ext cx="290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34343"/>
                </a:solidFill>
              </a:rPr>
              <a:t>각 제품별 제품 종류, 색상, 무늬, 가격 등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8" name="Google Shape;118;g25ace8be1f1_1_0"/>
          <p:cNvSpPr/>
          <p:nvPr/>
        </p:nvSpPr>
        <p:spPr>
          <a:xfrm>
            <a:off x="3600150" y="4509025"/>
            <a:ext cx="5109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5ace8be1f1_1_0"/>
          <p:cNvSpPr txBox="1"/>
          <p:nvPr/>
        </p:nvSpPr>
        <p:spPr>
          <a:xfrm>
            <a:off x="4462450" y="4451275"/>
            <a:ext cx="39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34343"/>
                </a:solidFill>
              </a:rPr>
              <a:t>판매된 의류의 </a:t>
            </a:r>
            <a:r>
              <a:rPr b="1" lang="ko" sz="1600">
                <a:solidFill>
                  <a:srgbClr val="434343"/>
                </a:solidFill>
              </a:rPr>
              <a:t>색상 &amp; 제품</a:t>
            </a:r>
            <a:r>
              <a:rPr b="1" lang="ko">
                <a:solidFill>
                  <a:srgbClr val="434343"/>
                </a:solidFill>
              </a:rPr>
              <a:t> </a:t>
            </a:r>
            <a:r>
              <a:rPr b="1" lang="ko" sz="1200">
                <a:solidFill>
                  <a:srgbClr val="434343"/>
                </a:solidFill>
              </a:rPr>
              <a:t>종류에 따른 EDA 진행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ace8be1f1_0_1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g25ace8be1f1_0_1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g25ace8be1f1_0_1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7" name="Google Shape;127;g25ace8be1f1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5ace8be1f1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5ace8be1f1_0_1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DATA SET &amp; EDA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130" name="Google Shape;130;g25ace8be1f1_0_1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g25ace8be1f1_0_1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EDA   </a:t>
            </a:r>
            <a:r>
              <a:rPr lang="ko" sz="1520"/>
              <a:t>article.csv</a:t>
            </a:r>
            <a:endParaRPr sz="820"/>
          </a:p>
        </p:txBody>
      </p:sp>
      <p:cxnSp>
        <p:nvCxnSpPr>
          <p:cNvPr id="132" name="Google Shape;132;g25ace8be1f1_0_1"/>
          <p:cNvCxnSpPr/>
          <p:nvPr/>
        </p:nvCxnSpPr>
        <p:spPr>
          <a:xfrm>
            <a:off x="576250" y="1911650"/>
            <a:ext cx="33720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" name="Google Shape;133;g25ace8be1f1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026" y="1911650"/>
            <a:ext cx="3572100" cy="31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5ace8be1f1_0_1"/>
          <p:cNvSpPr txBox="1"/>
          <p:nvPr/>
        </p:nvSpPr>
        <p:spPr>
          <a:xfrm>
            <a:off x="576253" y="2165275"/>
            <a:ext cx="29781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b="1" lang="ko" sz="1100">
                <a:solidFill>
                  <a:srgbClr val="434343"/>
                </a:solidFill>
              </a:rPr>
              <a:t>판매된 의류의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 색상분포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검은색 의류의 판매량 압도적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블랙 다음으로 다크블루, 화이트, 라이트핑크 순으로 판매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5" name="Google Shape;135;g25ace8be1f1_0_1"/>
          <p:cNvSpPr/>
          <p:nvPr/>
        </p:nvSpPr>
        <p:spPr>
          <a:xfrm>
            <a:off x="4756050" y="1638050"/>
            <a:ext cx="125400" cy="326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ace8be1f1_1_13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g25ace8be1f1_1_13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g25ace8be1f1_1_13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" name="Google Shape;143;g25ace8be1f1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5ace8be1f1_1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5ace8be1f1_1_13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DATA SET &amp; EDA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146" name="Google Shape;146;g25ace8be1f1_1_13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g25ace8be1f1_1_13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EDA   </a:t>
            </a:r>
            <a:r>
              <a:rPr lang="ko" sz="1520"/>
              <a:t>article.csv</a:t>
            </a:r>
            <a:endParaRPr sz="820"/>
          </a:p>
        </p:txBody>
      </p:sp>
      <p:cxnSp>
        <p:nvCxnSpPr>
          <p:cNvPr id="148" name="Google Shape;148;g25ace8be1f1_1_13"/>
          <p:cNvCxnSpPr/>
          <p:nvPr/>
        </p:nvCxnSpPr>
        <p:spPr>
          <a:xfrm>
            <a:off x="576250" y="1911650"/>
            <a:ext cx="33720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g25ace8be1f1_1_13"/>
          <p:cNvSpPr txBox="1"/>
          <p:nvPr/>
        </p:nvSpPr>
        <p:spPr>
          <a:xfrm>
            <a:off x="576253" y="2165275"/>
            <a:ext cx="2978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b="1" lang="ko" sz="1100">
                <a:solidFill>
                  <a:srgbClr val="434343"/>
                </a:solidFill>
              </a:rPr>
              <a:t>판매된 의류의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 종류분포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여성의류와 유아/아동복의 판매량이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	눈에 띄게 높은 편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	반면 스포츠 의류의 판매량은 부진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50" name="Google Shape;150;g25ace8be1f1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476" y="1848919"/>
            <a:ext cx="3735574" cy="310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ace8be1f1_1_31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g25ace8be1f1_1_31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g25ace8be1f1_1_31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g25ace8be1f1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5ace8be1f1_1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5ace8be1f1_1_31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DATA SET &amp; EDA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161" name="Google Shape;161;g25ace8be1f1_1_31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g25ace8be1f1_1_31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EDA   </a:t>
            </a:r>
            <a:r>
              <a:rPr lang="ko" sz="1520"/>
              <a:t>article.csv</a:t>
            </a:r>
            <a:endParaRPr sz="820"/>
          </a:p>
        </p:txBody>
      </p:sp>
      <p:cxnSp>
        <p:nvCxnSpPr>
          <p:cNvPr id="163" name="Google Shape;163;g25ace8be1f1_1_31"/>
          <p:cNvCxnSpPr/>
          <p:nvPr/>
        </p:nvCxnSpPr>
        <p:spPr>
          <a:xfrm>
            <a:off x="576250" y="1911650"/>
            <a:ext cx="33720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4" name="Google Shape;164;g25ace8be1f1_1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350" y="2165263"/>
            <a:ext cx="2978101" cy="264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5ace8be1f1_1_31"/>
          <p:cNvSpPr txBox="1"/>
          <p:nvPr/>
        </p:nvSpPr>
        <p:spPr>
          <a:xfrm>
            <a:off x="576253" y="2165275"/>
            <a:ext cx="29781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b="1" lang="ko" sz="1100">
                <a:solidFill>
                  <a:srgbClr val="434343"/>
                </a:solidFill>
              </a:rPr>
              <a:t>판매된 의류 종류별 색상 분포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다섯 개의 의류 종류 중 유아/아동복을 제외한 의류 종류들에서 블랙이 압도적으로 인기있었던 반면 유아/아동복에서는 다크블루 색상이 가장 인기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6" name="Google Shape;166;g25ace8be1f1_1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926" y="971828"/>
            <a:ext cx="2729901" cy="23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5ace8be1f1_1_31"/>
          <p:cNvSpPr/>
          <p:nvPr/>
        </p:nvSpPr>
        <p:spPr>
          <a:xfrm>
            <a:off x="3994050" y="1638050"/>
            <a:ext cx="101100" cy="326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b52e62f7d_0_5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g25b52e62f7d_0_5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g25b52e62f7d_0_5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" name="Google Shape;175;g25b52e62f7d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5b52e62f7d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5b52e62f7d_0_5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DATA SET &amp; EDA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178" name="Google Shape;178;g25b52e62f7d_0_5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g25b52e62f7d_0_5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EDA   </a:t>
            </a:r>
            <a:r>
              <a:rPr lang="ko" sz="1520"/>
              <a:t>article.csv</a:t>
            </a:r>
            <a:endParaRPr sz="820"/>
          </a:p>
        </p:txBody>
      </p:sp>
      <p:cxnSp>
        <p:nvCxnSpPr>
          <p:cNvPr id="180" name="Google Shape;180;g25b52e62f7d_0_5"/>
          <p:cNvCxnSpPr/>
          <p:nvPr/>
        </p:nvCxnSpPr>
        <p:spPr>
          <a:xfrm>
            <a:off x="576250" y="1911650"/>
            <a:ext cx="33720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g25b52e62f7d_0_5"/>
          <p:cNvSpPr txBox="1"/>
          <p:nvPr/>
        </p:nvSpPr>
        <p:spPr>
          <a:xfrm>
            <a:off x="576246" y="1911650"/>
            <a:ext cx="6455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b="1" lang="ko" sz="1100">
                <a:solidFill>
                  <a:srgbClr val="434343"/>
                </a:solidFill>
              </a:rPr>
              <a:t>제품종류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트라우저 등의 하의 항목 수가 높음음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82" name="Google Shape;182;g25b52e62f7d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4599" y="1113475"/>
            <a:ext cx="2738075" cy="387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ba3452317_0_0"/>
          <p:cNvSpPr/>
          <p:nvPr/>
        </p:nvSpPr>
        <p:spPr>
          <a:xfrm>
            <a:off x="8632975" y="469400"/>
            <a:ext cx="510900" cy="4674000"/>
          </a:xfrm>
          <a:prstGeom prst="rect">
            <a:avLst/>
          </a:prstGeom>
          <a:solidFill>
            <a:srgbClr val="0048D7"/>
          </a:solidFill>
          <a:ln cap="flat" cmpd="sng" w="9525">
            <a:solidFill>
              <a:srgbClr val="0048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g25ba3452317_0_0"/>
          <p:cNvCxnSpPr/>
          <p:nvPr/>
        </p:nvCxnSpPr>
        <p:spPr>
          <a:xfrm>
            <a:off x="-14550" y="469400"/>
            <a:ext cx="91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g25ba3452317_0_0"/>
          <p:cNvCxnSpPr/>
          <p:nvPr/>
        </p:nvCxnSpPr>
        <p:spPr>
          <a:xfrm>
            <a:off x="86329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" name="Google Shape;190;g25ba345231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95325" y="0"/>
            <a:ext cx="1786725" cy="2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5ba34523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0" y="152613"/>
            <a:ext cx="732350" cy="1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5ba3452317_0_0"/>
          <p:cNvSpPr txBox="1"/>
          <p:nvPr>
            <p:ph idx="4294967295" type="title"/>
          </p:nvPr>
        </p:nvSpPr>
        <p:spPr>
          <a:xfrm>
            <a:off x="343950" y="767350"/>
            <a:ext cx="44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920">
                <a:solidFill>
                  <a:srgbClr val="0048D7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DATA SET &amp; EDA</a:t>
            </a:r>
            <a:endParaRPr sz="2920">
              <a:solidFill>
                <a:srgbClr val="0048D7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193" name="Google Shape;193;g25ba3452317_0_0"/>
          <p:cNvCxnSpPr/>
          <p:nvPr/>
        </p:nvCxnSpPr>
        <p:spPr>
          <a:xfrm>
            <a:off x="494275" y="1386100"/>
            <a:ext cx="612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g25ba3452317_0_0"/>
          <p:cNvSpPr txBox="1"/>
          <p:nvPr>
            <p:ph idx="4294967295" type="title"/>
          </p:nvPr>
        </p:nvSpPr>
        <p:spPr>
          <a:xfrm>
            <a:off x="494275" y="1504825"/>
            <a:ext cx="29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520"/>
              <a:t>EDA   </a:t>
            </a:r>
            <a:r>
              <a:rPr lang="ko" sz="1520"/>
              <a:t>article.csv</a:t>
            </a:r>
            <a:endParaRPr sz="820"/>
          </a:p>
        </p:txBody>
      </p:sp>
      <p:cxnSp>
        <p:nvCxnSpPr>
          <p:cNvPr id="195" name="Google Shape;195;g25ba3452317_0_0"/>
          <p:cNvCxnSpPr/>
          <p:nvPr/>
        </p:nvCxnSpPr>
        <p:spPr>
          <a:xfrm>
            <a:off x="576250" y="1911650"/>
            <a:ext cx="33720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g25ba3452317_0_0"/>
          <p:cNvSpPr txBox="1"/>
          <p:nvPr/>
        </p:nvSpPr>
        <p:spPr>
          <a:xfrm>
            <a:off x="425593" y="2196250"/>
            <a:ext cx="9583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b="1" lang="ko" sz="1100">
                <a:solidFill>
                  <a:srgbClr val="434343"/>
                </a:solidFill>
              </a:rPr>
              <a:t>선호되는 그래픽 종류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제품 종류 비율에 따라서 solid의 인기가 가장 높음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특이 사항으로는, 아동옷의 경우에 프린팅이나 섞인 패턴이 선호됨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97" name="Google Shape;197;g25ba3452317_0_0"/>
          <p:cNvPicPr preferRelativeResize="0"/>
          <p:nvPr/>
        </p:nvPicPr>
        <p:blipFill rotWithShape="1">
          <a:blip r:embed="rId5">
            <a:alphaModFix/>
          </a:blip>
          <a:srcRect b="47547" l="0" r="0" t="0"/>
          <a:stretch/>
        </p:blipFill>
        <p:spPr>
          <a:xfrm>
            <a:off x="806250" y="3034185"/>
            <a:ext cx="6992826" cy="1714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